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1" r:id="rId19"/>
    <p:sldId id="270" r:id="rId20"/>
  </p:sldIdLst>
  <p:sldSz cx="10080625" cy="567055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5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PlaceHolder 7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8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3" name="PlaceHolder 5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5" name="PlaceHolder 7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14"/>
          <a:stretch/>
        </p:blipFill>
        <p:spPr>
          <a:xfrm>
            <a:off x="-58320" y="81000"/>
            <a:ext cx="7792560" cy="120384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/>
          <p:cNvPicPr/>
          <p:nvPr/>
        </p:nvPicPr>
        <p:blipFill>
          <a:blip r:embed="rId14"/>
          <a:stretch/>
        </p:blipFill>
        <p:spPr>
          <a:xfrm>
            <a:off x="-58320" y="81000"/>
            <a:ext cx="7792560" cy="1203840"/>
          </a:xfrm>
          <a:prstGeom prst="rect">
            <a:avLst/>
          </a:prstGeom>
          <a:ln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Picture 116"/>
          <p:cNvPicPr/>
          <p:nvPr/>
        </p:nvPicPr>
        <p:blipFill>
          <a:blip r:embed="rId14"/>
          <a:stretch/>
        </p:blipFill>
        <p:spPr>
          <a:xfrm>
            <a:off x="-58320" y="81000"/>
            <a:ext cx="7792200" cy="1203480"/>
          </a:xfrm>
          <a:prstGeom prst="rect">
            <a:avLst/>
          </a:prstGeom>
          <a:ln>
            <a:noFill/>
          </a:ln>
        </p:spPr>
      </p:pic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Picture 38"/>
          <p:cNvPicPr/>
          <p:nvPr/>
        </p:nvPicPr>
        <p:blipFill>
          <a:blip r:embed="rId14"/>
          <a:stretch/>
        </p:blipFill>
        <p:spPr>
          <a:xfrm>
            <a:off x="-58320" y="81000"/>
            <a:ext cx="7792560" cy="1203840"/>
          </a:xfrm>
          <a:prstGeom prst="rect">
            <a:avLst/>
          </a:prstGeom>
          <a:ln>
            <a:noFill/>
          </a:ln>
        </p:spPr>
      </p:pic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504000" y="216000"/>
            <a:ext cx="7018200" cy="93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CA" sz="357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OPS245</a:t>
            </a:r>
            <a:endParaRPr lang="en-CA" sz="357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7" name="CustomShape 2"/>
          <p:cNvSpPr/>
          <p:nvPr/>
        </p:nvSpPr>
        <p:spPr>
          <a:xfrm>
            <a:off x="504000" y="1368000"/>
            <a:ext cx="9070200" cy="328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CA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Python Scripting</a:t>
            </a:r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CA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Part 2</a:t>
            </a:r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8" name="Picture 3"/>
          <p:cNvPicPr/>
          <p:nvPr/>
        </p:nvPicPr>
        <p:blipFill>
          <a:blip r:embed="rId2"/>
          <a:stretch/>
        </p:blipFill>
        <p:spPr>
          <a:xfrm>
            <a:off x="9318960" y="0"/>
            <a:ext cx="761040" cy="141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ustomShape 1"/>
          <p:cNvSpPr/>
          <p:nvPr/>
        </p:nvSpPr>
        <p:spPr>
          <a:xfrm>
            <a:off x="504000" y="226080"/>
            <a:ext cx="9070920" cy="94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If Statements – Else cont.</a:t>
            </a:r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6" name="CustomShape 2"/>
          <p:cNvSpPr/>
          <p:nvPr/>
        </p:nvSpPr>
        <p:spPr>
          <a:xfrm>
            <a:off x="504000" y="1326599"/>
            <a:ext cx="9070920" cy="40503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2500" lnSpcReduction="20000"/>
          </a:bodyPr>
          <a:lstStyle/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Using multiple if statements in the way </a:t>
            </a:r>
            <a:r>
              <a:rPr lang="en-CA" sz="32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twoIf.py 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does works.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3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It is not outright 'wrong'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3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But it is inefficient.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00" lvl="2" indent="-28728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You are checking the same condition twice.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There is special syntax to allow us to run a different block of code if the condition evaluates to 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False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See </a:t>
            </a:r>
            <a:r>
              <a:rPr lang="en-CA" sz="32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if2.py</a:t>
            </a:r>
            <a:endParaRPr lang="en-CA" sz="3200" b="1" i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ustomShape 1"/>
          <p:cNvSpPr/>
          <p:nvPr/>
        </p:nvSpPr>
        <p:spPr>
          <a:xfrm>
            <a:off x="504000" y="226080"/>
            <a:ext cx="9070920" cy="94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Nested If statements</a:t>
            </a:r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8" name="CustomShape 2"/>
          <p:cNvSpPr/>
          <p:nvPr/>
        </p:nvSpPr>
        <p:spPr>
          <a:xfrm>
            <a:off x="504000" y="1326600"/>
            <a:ext cx="9070920" cy="42301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2500" lnSpcReduction="20000"/>
          </a:bodyPr>
          <a:lstStyle/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code that you run inside the block can be as complex or as simple as you need it to be.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3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interior block can even include its own if statements as long as they are completely contained inside the outer if.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3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See </a:t>
            </a:r>
            <a:r>
              <a:rPr lang="en-CA" sz="28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if3.py</a:t>
            </a:r>
            <a:endParaRPr lang="en-CA" sz="2800" b="1" i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3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Note the several layers of indentation.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3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internal 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if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could even have its own 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else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statements (and these could have internal ifs, </a:t>
            </a:r>
            <a:r>
              <a:rPr lang="en-CA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etc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).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3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See </a:t>
            </a:r>
            <a:r>
              <a:rPr lang="en-CA" sz="28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if4.py</a:t>
            </a:r>
            <a:endParaRPr lang="en-CA" sz="2800" b="1" i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ustomShape 1"/>
          <p:cNvSpPr/>
          <p:nvPr/>
        </p:nvSpPr>
        <p:spPr>
          <a:xfrm>
            <a:off x="504000" y="1492738"/>
            <a:ext cx="9071280" cy="40796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85000" lnSpcReduction="10000"/>
          </a:bodyPr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CA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logic behind </a:t>
            </a:r>
            <a:r>
              <a:rPr lang="en-CA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else</a:t>
            </a:r>
            <a:r>
              <a:rPr lang="en-CA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and </a:t>
            </a:r>
            <a:r>
              <a:rPr lang="en-CA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elif</a:t>
            </a:r>
            <a:r>
              <a:rPr lang="en-CA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is the same as it was in bash:</a:t>
            </a:r>
            <a:endParaRPr lang="en-CA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CA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If the original condition was False, you can check another condition with </a:t>
            </a:r>
            <a:r>
              <a:rPr lang="en-CA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elif</a:t>
            </a:r>
            <a:endParaRPr lang="en-CA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CA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If all the conditions (the original </a:t>
            </a:r>
            <a:r>
              <a:rPr lang="en-CA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if</a:t>
            </a:r>
            <a:r>
              <a:rPr lang="en-CA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and any </a:t>
            </a:r>
            <a:r>
              <a:rPr lang="en-CA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elif</a:t>
            </a:r>
            <a:r>
              <a:rPr lang="en-CA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</a:t>
            </a:r>
            <a:r>
              <a:rPr lang="en-CA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 were false, the code after </a:t>
            </a:r>
            <a:r>
              <a:rPr lang="en-CA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else</a:t>
            </a:r>
            <a:r>
              <a:rPr lang="en-CA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gets run</a:t>
            </a:r>
            <a:endParaRPr lang="en-CA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CA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if condition:</a:t>
            </a:r>
            <a:endParaRPr lang="en-CA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CA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  #block of code</a:t>
            </a:r>
            <a:endParaRPr lang="en-CA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CA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elif</a:t>
            </a:r>
            <a:r>
              <a:rPr lang="en-CA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 </a:t>
            </a:r>
            <a:r>
              <a:rPr lang="en-CA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anothercondition</a:t>
            </a:r>
            <a:r>
              <a:rPr lang="en-CA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:</a:t>
            </a:r>
            <a:endParaRPr lang="en-CA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CA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  #a different block of code</a:t>
            </a:r>
            <a:endParaRPr lang="en-CA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CA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elif</a:t>
            </a:r>
            <a:r>
              <a:rPr lang="en-CA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 </a:t>
            </a:r>
            <a:r>
              <a:rPr lang="en-CA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maybeanothercondition</a:t>
            </a:r>
            <a:r>
              <a:rPr lang="en-CA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:</a:t>
            </a:r>
            <a:endParaRPr lang="en-CA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CA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  #and another block of code to run</a:t>
            </a:r>
            <a:endParaRPr lang="en-CA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CA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else:</a:t>
            </a:r>
            <a:endParaRPr lang="en-CA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CA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  #only if the conditions came back false.</a:t>
            </a:r>
            <a:endParaRPr lang="en-CA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0" name="CustomShape 2"/>
          <p:cNvSpPr/>
          <p:nvPr/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90000"/>
              </a:lnSpc>
            </a:pPr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Elif statements in Python</a:t>
            </a:r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Nested If Statements</a:t>
            </a:r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504000" y="1326600"/>
            <a:ext cx="9071280" cy="41178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If you need to nest if statements in python, just follow the indentation.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/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if grade &gt;= 80: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/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  print(‘That is an A’)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/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  if grade &gt;= 90: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/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    print(‘Better yet, that is an A+’)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CustomShape 1"/>
          <p:cNvSpPr/>
          <p:nvPr/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90000"/>
              </a:lnSpc>
            </a:pPr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Boolean Variables</a:t>
            </a:r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4" name="CustomShape 2"/>
          <p:cNvSpPr/>
          <p:nvPr/>
        </p:nvSpPr>
        <p:spPr>
          <a:xfrm>
            <a:off x="504000" y="1326599"/>
            <a:ext cx="9071280" cy="422232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 Boolean variable has two possible values: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8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True or False</a:t>
            </a:r>
            <a:endParaRPr lang="en-CA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8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Like a light switch or a binary bit, it is ON or OFF.</a:t>
            </a:r>
            <a:endParaRPr lang="en-CA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When you’ve been using conditions they actually evaluate to a Boolean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8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5 == 5</a:t>
            </a: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is True</a:t>
            </a:r>
            <a:endParaRPr lang="en-CA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8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5 &gt; 245</a:t>
            </a: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is False</a:t>
            </a:r>
            <a:endParaRPr lang="en-CA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Look back at the conditions you’ve used so far.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8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They will all evaluate to either True or False.</a:t>
            </a:r>
            <a:endParaRPr lang="en-CA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CustomShape 1"/>
          <p:cNvSpPr/>
          <p:nvPr/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90000"/>
              </a:lnSpc>
            </a:pPr>
            <a:r>
              <a:rPr lang="en-CA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Compound Conditions</a:t>
            </a:r>
            <a:endParaRPr lang="en-CA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4" name="CustomShape 2"/>
          <p:cNvSpPr/>
          <p:nvPr/>
        </p:nvSpPr>
        <p:spPr>
          <a:xfrm>
            <a:off x="504000" y="1326599"/>
            <a:ext cx="9071280" cy="275029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2500" lnSpcReduction="10000"/>
          </a:bodyPr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CA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It is possible that what you are trying to check does not fit in a single normal condition.</a:t>
            </a: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Using 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or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and </a:t>
            </a:r>
            <a:r>
              <a:rPr lang="en-CA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and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you can combine two conditions together.</a:t>
            </a:r>
          </a:p>
          <a:p>
            <a:pPr marL="7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CA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if &lt;condition&gt; and &lt;condition&gt;:</a:t>
            </a:r>
          </a:p>
          <a:p>
            <a:pPr marL="7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if </a:t>
            </a:r>
            <a:r>
              <a:rPr lang="en-CA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&lt;condition&gt; or &lt;condition&gt;: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CA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These both combine the conditions on each side to evaluate the combined value to True or False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827126A-E411-40A9-9A81-CFAC6405B3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864544"/>
              </p:ext>
            </p:extLst>
          </p:nvPr>
        </p:nvGraphicFramePr>
        <p:xfrm>
          <a:off x="983395" y="4189340"/>
          <a:ext cx="3260133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711">
                  <a:extLst>
                    <a:ext uri="{9D8B030D-6E8A-4147-A177-3AD203B41FA5}">
                      <a16:colId xmlns:a16="http://schemas.microsoft.com/office/drawing/2014/main" val="3889768157"/>
                    </a:ext>
                  </a:extLst>
                </a:gridCol>
                <a:gridCol w="1086711">
                  <a:extLst>
                    <a:ext uri="{9D8B030D-6E8A-4147-A177-3AD203B41FA5}">
                      <a16:colId xmlns:a16="http://schemas.microsoft.com/office/drawing/2014/main" val="398718564"/>
                    </a:ext>
                  </a:extLst>
                </a:gridCol>
                <a:gridCol w="1086711">
                  <a:extLst>
                    <a:ext uri="{9D8B030D-6E8A-4147-A177-3AD203B41FA5}">
                      <a16:colId xmlns:a16="http://schemas.microsoft.com/office/drawing/2014/main" val="2457532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066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716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7886185"/>
                  </a:ext>
                </a:extLst>
              </a:tr>
            </a:tbl>
          </a:graphicData>
        </a:graphic>
      </p:graphicFrame>
      <p:graphicFrame>
        <p:nvGraphicFramePr>
          <p:cNvPr id="5" name="Table 2">
            <a:extLst>
              <a:ext uri="{FF2B5EF4-FFF2-40B4-BE49-F238E27FC236}">
                <a16:creationId xmlns:a16="http://schemas.microsoft.com/office/drawing/2014/main" id="{7E622C63-671A-4CDE-B3D9-118C1A0E65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962433"/>
              </p:ext>
            </p:extLst>
          </p:nvPr>
        </p:nvGraphicFramePr>
        <p:xfrm>
          <a:off x="5039640" y="4189340"/>
          <a:ext cx="3260133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711">
                  <a:extLst>
                    <a:ext uri="{9D8B030D-6E8A-4147-A177-3AD203B41FA5}">
                      <a16:colId xmlns:a16="http://schemas.microsoft.com/office/drawing/2014/main" val="3889768157"/>
                    </a:ext>
                  </a:extLst>
                </a:gridCol>
                <a:gridCol w="1086711">
                  <a:extLst>
                    <a:ext uri="{9D8B030D-6E8A-4147-A177-3AD203B41FA5}">
                      <a16:colId xmlns:a16="http://schemas.microsoft.com/office/drawing/2014/main" val="398718564"/>
                    </a:ext>
                  </a:extLst>
                </a:gridCol>
                <a:gridCol w="1086711">
                  <a:extLst>
                    <a:ext uri="{9D8B030D-6E8A-4147-A177-3AD203B41FA5}">
                      <a16:colId xmlns:a16="http://schemas.microsoft.com/office/drawing/2014/main" val="2457532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066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716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7886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986223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504000" y="216000"/>
            <a:ext cx="7018200" cy="93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CA" sz="357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Summary</a:t>
            </a:r>
            <a:endParaRPr lang="en-CA" sz="357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6" name="CustomShape 2"/>
          <p:cNvSpPr/>
          <p:nvPr/>
        </p:nvSpPr>
        <p:spPr>
          <a:xfrm>
            <a:off x="504000" y="1368000"/>
            <a:ext cx="9070200" cy="328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20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 this lesson you have learned how to use some logical control statements using python.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This allows your scripts perform differently under different conditions.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504000" y="216000"/>
            <a:ext cx="7018200" cy="93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CA" sz="357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Outline</a:t>
            </a:r>
            <a:endParaRPr lang="en-CA" sz="357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0" name="CustomShape 2"/>
          <p:cNvSpPr/>
          <p:nvPr/>
        </p:nvSpPr>
        <p:spPr>
          <a:xfrm>
            <a:off x="504000" y="1368000"/>
            <a:ext cx="9070200" cy="328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20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 this lesson you will continue to learn about python scripting by adding logical control statements</a:t>
            </a:r>
            <a:endParaRPr lang="en-CA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528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If, else, elif</a:t>
            </a:r>
            <a:endParaRPr lang="en-CA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stomShape 1"/>
          <p:cNvSpPr/>
          <p:nvPr/>
        </p:nvSpPr>
        <p:spPr>
          <a:xfrm>
            <a:off x="504000" y="75960"/>
            <a:ext cx="9070560" cy="1245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Control Flow Statements</a:t>
            </a:r>
            <a:br/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- Logic</a:t>
            </a:r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2" name="CustomShape 2"/>
          <p:cNvSpPr/>
          <p:nvPr/>
        </p:nvSpPr>
        <p:spPr>
          <a:xfrm>
            <a:off x="504000" y="1428195"/>
            <a:ext cx="9070560" cy="419106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2500" lnSpcReduction="10000"/>
          </a:bodyPr>
          <a:lstStyle/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Without the ability to make decisions, scripts would always perform the same task.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Never changing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See </a:t>
            </a:r>
            <a:r>
              <a:rPr lang="en-CA" sz="28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menu.py</a:t>
            </a:r>
            <a:endParaRPr lang="en-CA" sz="2800" b="1" i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Logical structures like 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if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statements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allow scripts to respond differently to different conditions.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Understanding the purpose and use of logical structures will allow you to make scripts that perform useful tasks and respond in a flexible manner.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ustomShape 1"/>
          <p:cNvSpPr/>
          <p:nvPr/>
        </p:nvSpPr>
        <p:spPr>
          <a:xfrm>
            <a:off x="504000" y="226080"/>
            <a:ext cx="9070560" cy="945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Decision Making</a:t>
            </a:r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4" name="CustomShape 2"/>
          <p:cNvSpPr/>
          <p:nvPr/>
        </p:nvSpPr>
        <p:spPr>
          <a:xfrm>
            <a:off x="504000" y="1326600"/>
            <a:ext cx="9070560" cy="42066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2500" lnSpcReduction="10000"/>
          </a:bodyPr>
          <a:lstStyle/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process of decision making within a script requires that you check a condition.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e.g.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00" lvl="2" indent="-28692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 these strings match?</a:t>
            </a:r>
            <a:endParaRPr lang="en-CA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00" lvl="2" indent="-28692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Are these numbers equal?</a:t>
            </a:r>
            <a:endParaRPr lang="en-CA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00" lvl="2" indent="-28692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Is this file executable?</a:t>
            </a:r>
            <a:endParaRPr lang="en-CA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If that condition is True, the script runs some code, if not, it doesn't run it.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run </a:t>
            </a:r>
            <a:r>
              <a:rPr lang="en-CA" sz="28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if1.py 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(but don't look in it yet)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If Statements</a:t>
            </a:r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504000" y="1326599"/>
            <a:ext cx="9071280" cy="42770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2500" lnSpcReduction="10000"/>
          </a:bodyPr>
          <a:lstStyle/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Just like in bash, python has 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if statements 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to allow us to run code only when certain conditions are met.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format is: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/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if </a:t>
            </a:r>
            <a:r>
              <a:rPr lang="en-CA" sz="32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condition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: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/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  #block of code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If the condition is 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True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run the block of code.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If the condition is 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False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do not run the block of code.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ustomShape 1"/>
          <p:cNvSpPr/>
          <p:nvPr/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Conditions in Python</a:t>
            </a:r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8" name="CustomShape 2"/>
          <p:cNvSpPr/>
          <p:nvPr/>
        </p:nvSpPr>
        <p:spPr>
          <a:xfrm>
            <a:off x="503999" y="1553245"/>
            <a:ext cx="9413723" cy="377684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Strings, integers, and floats will use the same set of comparison conditions:</a:t>
            </a:r>
            <a:endParaRPr lang="en-CA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3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 == B </a:t>
            </a:r>
            <a:r>
              <a:rPr lang="en-CA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– True if the value of A is equal to the value of B</a:t>
            </a:r>
            <a:endParaRPr lang="en-CA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3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 != B </a:t>
            </a:r>
            <a:r>
              <a:rPr lang="en-CA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– True if the value of A is different than (not equal to) the value of B</a:t>
            </a:r>
            <a:endParaRPr lang="en-CA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3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 &lt; B </a:t>
            </a:r>
            <a:r>
              <a:rPr lang="en-CA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– True if the value of A is less than the value of B</a:t>
            </a:r>
            <a:endParaRPr lang="en-CA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3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 &gt; B </a:t>
            </a:r>
            <a:r>
              <a:rPr lang="en-CA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–  True if the value of A is greater than the value of B</a:t>
            </a:r>
            <a:endParaRPr lang="en-CA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3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 &lt;= B </a:t>
            </a:r>
            <a:r>
              <a:rPr lang="en-CA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– True if the value of A is less than or equal to the value of B</a:t>
            </a:r>
            <a:endParaRPr lang="en-CA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3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 &gt;= B </a:t>
            </a:r>
            <a:r>
              <a:rPr lang="en-CA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–  True if the value of A is greater than or equal to the value of B</a:t>
            </a:r>
            <a:endParaRPr lang="en-CA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For </a:t>
            </a:r>
            <a:r>
              <a:rPr lang="en-CA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ints</a:t>
            </a:r>
            <a:r>
              <a:rPr lang="en-CA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and </a:t>
            </a:r>
            <a:r>
              <a:rPr lang="en-CA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floats</a:t>
            </a:r>
            <a:r>
              <a:rPr lang="en-CA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that’s pretty straightforward.</a:t>
            </a:r>
            <a:endParaRPr lang="en-CA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String Comparisons</a:t>
            </a:r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504000" y="1326600"/>
            <a:ext cx="9071280" cy="421450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85000" lnSpcReduction="20000"/>
          </a:bodyPr>
          <a:lstStyle/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When using conditions with strings, the strings are compared character by character.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If they differ, the </a:t>
            </a:r>
            <a:r>
              <a:rPr lang="en-CA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unicode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value of the 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</a:t>
            </a:r>
            <a:r>
              <a:rPr lang="en-CA" sz="3200" b="0" strike="noStrike" spc="-1" baseline="30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character in each string is compared just like an int.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If one string is longer, but they match up to the end of the shorter string (e.g. </a:t>
            </a:r>
            <a:r>
              <a:rPr lang="en-CA" sz="32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‘team’ 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and</a:t>
            </a:r>
            <a:r>
              <a:rPr lang="en-CA" sz="32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‘teamwork’) 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string with more characters is greater.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89200" lvl="1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If they differ before that point, the character difference counts (e.g. </a:t>
            </a:r>
            <a:r>
              <a:rPr lang="en-CA" sz="32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tear 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and</a:t>
            </a:r>
            <a:r>
              <a:rPr lang="en-CA" sz="32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teamwork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).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89200" lvl="1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Letters later in the alphabet are ‘bigger’.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ustomShape 1"/>
          <p:cNvSpPr/>
          <p:nvPr/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Indentation in Python</a:t>
            </a:r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2" name="CustomShape 2"/>
          <p:cNvSpPr/>
          <p:nvPr/>
        </p:nvSpPr>
        <p:spPr>
          <a:xfrm>
            <a:off x="504000" y="1326600"/>
            <a:ext cx="9071280" cy="421450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2500" lnSpcReduction="20000"/>
          </a:bodyPr>
          <a:lstStyle/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Notice the block of code inside the if statement was indented.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Unlike bash’s 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then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and 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fi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to define the block, python uses the 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indentation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end of the indented block is the end of the if statement.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3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With the exception of 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else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and </a:t>
            </a:r>
            <a:r>
              <a:rPr lang="en-CA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elif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00" lvl="2" indent="-28728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Which do </a:t>
            </a:r>
            <a:r>
              <a:rPr lang="en-CA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not</a:t>
            </a: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get indented.</a:t>
            </a:r>
            <a:endParaRPr lang="en-CA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3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They behave the same way they did in bash.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504000" y="226080"/>
            <a:ext cx="9070920" cy="94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If statements - Else</a:t>
            </a:r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503999" y="1602154"/>
            <a:ext cx="9390277" cy="38423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85000" lnSpcReduction="10000"/>
          </a:bodyPr>
          <a:lstStyle/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Now that we have basic if statements and condition checking, we can move on to some more complex issues.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What if you want to run some code if a condition is 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True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but other code if it is 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False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?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3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Perhaps check that a file exists. If it does, do something with it. </a:t>
            </a:r>
          </a:p>
          <a:p>
            <a:pPr marL="864000" lvl="1" indent="-323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If it does not exist, warn the user and exit gracefully.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You can already do this with two separate if statements.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3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See </a:t>
            </a:r>
            <a:r>
              <a:rPr lang="en-CA" sz="28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twoIf.py</a:t>
            </a:r>
            <a:endParaRPr lang="en-CA" sz="2800" b="1" i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</TotalTime>
  <Words>1104</Words>
  <Application>Microsoft Office PowerPoint</Application>
  <PresentationFormat>Custom</PresentationFormat>
  <Paragraphs>124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Courier New</vt:lpstr>
      <vt:lpstr>Symbol</vt:lpstr>
      <vt:lpstr>Wingdings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Bright Blue</dc:title>
  <dc:subject/>
  <dc:creator>Peter Callaghan</dc:creator>
  <dc:description/>
  <cp:lastModifiedBy>Peter Callaghan</cp:lastModifiedBy>
  <cp:revision>28</cp:revision>
  <dcterms:created xsi:type="dcterms:W3CDTF">2021-01-07T21:48:46Z</dcterms:created>
  <dcterms:modified xsi:type="dcterms:W3CDTF">2022-01-18T19:35:07Z</dcterms:modified>
  <dc:language>en-CA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Custom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22</vt:i4>
  </property>
</Properties>
</file>