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5"/>
  </p:notesMasterIdLst>
  <p:sldIdLst>
    <p:sldId id="256" r:id="rId3"/>
    <p:sldId id="257" r:id="rId4"/>
    <p:sldId id="258" r:id="rId5"/>
    <p:sldId id="270" r:id="rId6"/>
    <p:sldId id="274" r:id="rId7"/>
    <p:sldId id="275" r:id="rId8"/>
    <p:sldId id="276" r:id="rId9"/>
    <p:sldId id="277" r:id="rId10"/>
    <p:sldId id="271" r:id="rId11"/>
    <p:sldId id="272" r:id="rId12"/>
    <p:sldId id="269" r:id="rId13"/>
    <p:sldId id="273" r:id="rId14"/>
  </p:sldIdLst>
  <p:sldSz cx="10080625" cy="56705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320" autoAdjust="0"/>
  </p:normalViewPr>
  <p:slideViewPr>
    <p:cSldViewPr snapToGrid="0">
      <p:cViewPr varScale="1">
        <p:scale>
          <a:sx n="86" d="100"/>
          <a:sy n="86" d="100"/>
        </p:scale>
        <p:origin x="504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2B947-EC1B-4540-9E5B-5606C5724847}" type="datetimeFigureOut">
              <a:rPr lang="en-CA" smtClean="0"/>
              <a:t>2022-01-28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257300"/>
            <a:ext cx="603250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C844A-DD36-488B-A221-0621E2295F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0454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C844A-DD36-488B-A221-0621E2295FFE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847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CA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14"/>
          <a:stretch/>
        </p:blipFill>
        <p:spPr>
          <a:xfrm>
            <a:off x="-58320" y="81000"/>
            <a:ext cx="7793640" cy="120492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19280" cy="9352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280" cy="3287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/>
          <p:nvPr/>
        </p:nvPicPr>
        <p:blipFill>
          <a:blip r:embed="rId14"/>
          <a:stretch/>
        </p:blipFill>
        <p:spPr>
          <a:xfrm>
            <a:off x="-58320" y="81000"/>
            <a:ext cx="7793640" cy="120492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CA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reativecommons.org/licenses/by-nc-sa/4.0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.6/library/exceptions.html" TargetMode="External"/><Relationship Id="rId2" Type="http://schemas.openxmlformats.org/officeDocument/2006/relationships/hyperlink" Target="https://docs.python.org/3.6/tutorial/errors.html" TargetMode="Externa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00" y="175319"/>
            <a:ext cx="9072000" cy="946440"/>
          </a:xfrm>
        </p:spPr>
        <p:txBody>
          <a:bodyPr/>
          <a:lstStyle/>
          <a:p>
            <a:r>
              <a:rPr lang="en-US" dirty="0"/>
              <a:t>OPS245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504000" y="1373253"/>
            <a:ext cx="9072000" cy="32886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Python Shell Scripting</a:t>
            </a:r>
          </a:p>
          <a:p>
            <a:pPr marL="0" indent="0" algn="ctr">
              <a:buNone/>
            </a:pPr>
            <a:r>
              <a:rPr lang="en-US" dirty="0"/>
              <a:t>Part 6</a:t>
            </a:r>
            <a:endParaRPr lang="en-CA" dirty="0"/>
          </a:p>
        </p:txBody>
      </p:sp>
      <p:pic>
        <p:nvPicPr>
          <p:cNvPr id="4" name="Picture 3" descr="This work by Peter Callaghan is licensed under a Creative Commons Attribution-NonCommercial-ShareAlike 4.0 International License.">
            <a:hlinkClick r:id="rId2"/>
          </p:cNvPr>
          <p:cNvPicPr/>
          <p:nvPr/>
        </p:nvPicPr>
        <p:blipFill>
          <a:blip r:embed="rId3"/>
          <a:stretch/>
        </p:blipFill>
        <p:spPr>
          <a:xfrm>
            <a:off x="9318865" y="0"/>
            <a:ext cx="761760" cy="142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00" y="250143"/>
            <a:ext cx="9072000" cy="946440"/>
          </a:xfrm>
        </p:spPr>
        <p:txBody>
          <a:bodyPr/>
          <a:lstStyle/>
          <a:p>
            <a:r>
              <a:rPr lang="en-US" dirty="0"/>
              <a:t>Finally</a:t>
            </a:r>
            <a:endParaRPr lang="en-CA" dirty="0"/>
          </a:p>
        </p:txBody>
      </p:sp>
      <p:sp>
        <p:nvSpPr>
          <p:cNvPr id="83" name="TextShape 2"/>
          <p:cNvSpPr txBox="1"/>
          <p:nvPr/>
        </p:nvSpPr>
        <p:spPr>
          <a:xfrm>
            <a:off x="346343" y="1515785"/>
            <a:ext cx="9412511" cy="397849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85000" lnSpcReduction="20000"/>
          </a:bodyPr>
          <a:lstStyle/>
          <a:p>
            <a:pPr marL="432000" marR="0" lvl="0" indent="-324000" algn="l" defTabSz="914400" rtl="0" eaLnBrk="1" fontAlgn="auto" latinLnBrk="0" hangingPunct="1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charset="2"/>
              <a:buChar char=""/>
              <a:tabLst/>
              <a:defRPr/>
            </a:pP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Arial"/>
                <a:ea typeface="DejaVu Sans"/>
                <a:cs typeface="DejaVu Sans"/>
              </a:rPr>
              <a:t>You</a:t>
            </a:r>
            <a:r>
              <a:rPr kumimoji="0" lang="en-US" sz="3200" b="0" i="0" u="none" strike="noStrike" kern="1200" cap="none" spc="-1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Arial"/>
                <a:ea typeface="DejaVu Sans"/>
                <a:cs typeface="DejaVu Sans"/>
              </a:rPr>
              <a:t> can also define code to run regardless of whether any errors happened or not</a:t>
            </a: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Arial"/>
                <a:ea typeface="DejaVu Sans"/>
                <a:cs typeface="DejaVu Sans"/>
              </a:rPr>
              <a:t>:</a:t>
            </a:r>
          </a:p>
          <a:p>
            <a:pPr marL="108000" marR="0" lvl="0" indent="0" algn="l" defTabSz="914400" rtl="0" eaLnBrk="1" fontAlgn="auto" latinLnBrk="0" hangingPunct="1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az-Latn-AZ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	</a:t>
            </a: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try:</a:t>
            </a:r>
          </a:p>
          <a:p>
            <a:pPr marL="108000" marR="0" lvl="0" indent="0" algn="l" defTabSz="914400" rtl="0" eaLnBrk="1" fontAlgn="auto" latinLnBrk="0" hangingPunct="1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 </a:t>
            </a:r>
            <a:r>
              <a:rPr kumimoji="0" lang="az-Latn-AZ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		</a:t>
            </a: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#some potentially troublesome code</a:t>
            </a:r>
          </a:p>
          <a:p>
            <a:pPr marL="108000" marR="0" lvl="0" indent="0" algn="l" defTabSz="914400" rtl="0" eaLnBrk="1" fontAlgn="auto" latinLnBrk="0" hangingPunct="1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az-Latn-AZ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	</a:t>
            </a: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except:</a:t>
            </a:r>
          </a:p>
          <a:p>
            <a:pPr marL="108000" marR="0" lvl="0" indent="0" algn="l" defTabSz="914400" rtl="0" eaLnBrk="1" fontAlgn="auto" latinLnBrk="0" hangingPunct="1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 </a:t>
            </a:r>
            <a:r>
              <a:rPr kumimoji="0" lang="az-Latn-AZ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		</a:t>
            </a: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#code to run if 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any</a:t>
            </a: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thing went wrong</a:t>
            </a:r>
          </a:p>
          <a:p>
            <a:pPr marL="108000" marR="0" lvl="0" indent="0" algn="l" defTabSz="914400" rtl="0" eaLnBrk="1" fontAlgn="auto" latinLnBrk="0" hangingPunct="1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lang="az-Latn-AZ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	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finally:</a:t>
            </a:r>
          </a:p>
          <a:p>
            <a:pPr marL="108000" marR="0" lvl="0" indent="0" algn="l" defTabSz="914400" rtl="0" eaLnBrk="1" fontAlgn="auto" latinLnBrk="0" hangingPunct="1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 </a:t>
            </a:r>
            <a:r>
              <a:rPr kumimoji="0" lang="az-Latn-AZ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		</a:t>
            </a: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#code to run regardless of errors</a:t>
            </a:r>
          </a:p>
          <a:p>
            <a:pPr marL="432000" marR="0" lvl="0" indent="-324000" algn="l" defTabSz="914400" rtl="0" eaLnBrk="1" fontAlgn="auto" latinLnBrk="0" hangingPunct="1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charset="2"/>
              <a:buChar char=""/>
              <a:tabLst/>
              <a:defRPr/>
            </a:pPr>
            <a:endParaRPr kumimoji="0" lang="en-CA" sz="3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993465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80" y="204840"/>
            <a:ext cx="9072000" cy="946440"/>
          </a:xfrm>
        </p:spPr>
        <p:txBody>
          <a:bodyPr/>
          <a:lstStyle/>
          <a:p>
            <a:r>
              <a:rPr lang="en-US" dirty="0"/>
              <a:t>Summary</a:t>
            </a:r>
            <a:endParaRPr lang="en-CA" dirty="0"/>
          </a:p>
        </p:txBody>
      </p:sp>
      <p:sp>
        <p:nvSpPr>
          <p:cNvPr id="105" name="CustomShape 2"/>
          <p:cNvSpPr/>
          <p:nvPr/>
        </p:nvSpPr>
        <p:spPr>
          <a:xfrm>
            <a:off x="417289" y="1494124"/>
            <a:ext cx="9231208" cy="38267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28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 this lesson you have learned to use </a:t>
            </a:r>
            <a:r>
              <a:rPr lang="en-CA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python’s </a:t>
            </a:r>
            <a:r>
              <a:rPr lang="en-CA" sz="26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try-except</a:t>
            </a:r>
            <a:r>
              <a:rPr lang="en-CA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statement to handle errors that might occur while your scripts are running.</a:t>
            </a:r>
          </a:p>
          <a:p>
            <a:pPr marL="432000" indent="-32328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This allows yo</a:t>
            </a:r>
            <a:r>
              <a:rPr lang="en-US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 to make your scripts more robust, and to deal with the unpredictable nature of users.</a:t>
            </a:r>
          </a:p>
          <a:p>
            <a:pPr marL="432000" indent="-32328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We can at least make sure our scripts don’t leave the system in a broken state.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362109" y="1763218"/>
            <a:ext cx="9286387" cy="197321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600" dirty="0"/>
              <a:t>You may find the following documents helpful:</a:t>
            </a:r>
          </a:p>
          <a:p>
            <a:pPr lvl="1">
              <a:lnSpc>
                <a:spcPct val="150000"/>
              </a:lnSpc>
            </a:pPr>
            <a:r>
              <a:rPr lang="en-US" sz="2600" dirty="0">
                <a:hlinkClick r:id="rId2"/>
              </a:rPr>
              <a:t>Python Errors and Exceptions</a:t>
            </a:r>
            <a:endParaRPr lang="en-US" sz="2600" dirty="0"/>
          </a:p>
          <a:p>
            <a:pPr lvl="1">
              <a:lnSpc>
                <a:spcPct val="150000"/>
              </a:lnSpc>
            </a:pPr>
            <a:r>
              <a:rPr lang="en-US" sz="2600" dirty="0">
                <a:hlinkClick r:id="rId3"/>
              </a:rPr>
              <a:t>List of Built-in Exceptions</a:t>
            </a:r>
            <a:endParaRPr lang="en-CA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39657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00" y="209211"/>
            <a:ext cx="9072000" cy="946440"/>
          </a:xfrm>
        </p:spPr>
        <p:txBody>
          <a:bodyPr/>
          <a:lstStyle/>
          <a:p>
            <a:r>
              <a:rPr lang="en-US" dirty="0"/>
              <a:t>Outline</a:t>
            </a:r>
            <a:endParaRPr lang="en-CA" dirty="0"/>
          </a:p>
        </p:txBody>
      </p:sp>
      <p:sp>
        <p:nvSpPr>
          <p:cNvPr id="81" name="CustomShape 2"/>
          <p:cNvSpPr/>
          <p:nvPr/>
        </p:nvSpPr>
        <p:spPr>
          <a:xfrm>
            <a:off x="503999" y="1568668"/>
            <a:ext cx="9071999" cy="389267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280">
              <a:lnSpc>
                <a:spcPct val="100000"/>
              </a:lnSpc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CA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 this lesson you will learn to </a:t>
            </a:r>
            <a:r>
              <a:rPr lang="en-CA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handle errors that occur while your script is running.</a:t>
            </a:r>
          </a:p>
          <a:p>
            <a:pPr marL="889200" lvl="1" indent="-32328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Instead of simply crashing, or doing something unpredictable, your scripts wil</a:t>
            </a:r>
            <a:r>
              <a:rPr lang="en-US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 be able to deal with issues gracefully.</a:t>
            </a:r>
            <a:endParaRPr lang="en-CA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00" y="250143"/>
            <a:ext cx="9072000" cy="946440"/>
          </a:xfrm>
        </p:spPr>
        <p:txBody>
          <a:bodyPr/>
          <a:lstStyle/>
          <a:p>
            <a:r>
              <a:rPr lang="en-US" dirty="0"/>
              <a:t>Try</a:t>
            </a:r>
            <a:endParaRPr lang="en-CA" dirty="0"/>
          </a:p>
        </p:txBody>
      </p:sp>
      <p:sp>
        <p:nvSpPr>
          <p:cNvPr id="83" name="TextShape 2"/>
          <p:cNvSpPr txBox="1"/>
          <p:nvPr/>
        </p:nvSpPr>
        <p:spPr>
          <a:xfrm>
            <a:off x="433054" y="1523669"/>
            <a:ext cx="9142945" cy="3896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When running a block of code that could cause a problem if something went wrong (e.g. trying to read from a file provided by the user, but our script doesn’t know for certain that the file exists), use a </a:t>
            </a:r>
            <a:r>
              <a:rPr lang="en-US" sz="32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try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block:</a:t>
            </a:r>
          </a:p>
          <a:p>
            <a:pPr marL="108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t</a:t>
            </a: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ry:</a:t>
            </a:r>
          </a:p>
          <a:p>
            <a:pPr marL="108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 	#some potentially troublesome code</a:t>
            </a:r>
          </a:p>
          <a:p>
            <a:pPr marL="108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 	#indented, of course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CA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00" y="250143"/>
            <a:ext cx="9072000" cy="946440"/>
          </a:xfrm>
        </p:spPr>
        <p:txBody>
          <a:bodyPr/>
          <a:lstStyle/>
          <a:p>
            <a:r>
              <a:rPr lang="en-US" dirty="0"/>
              <a:t>Except</a:t>
            </a:r>
            <a:endParaRPr lang="en-CA" dirty="0"/>
          </a:p>
        </p:txBody>
      </p:sp>
      <p:sp>
        <p:nvSpPr>
          <p:cNvPr id="83" name="TextShape 2"/>
          <p:cNvSpPr txBox="1"/>
          <p:nvPr/>
        </p:nvSpPr>
        <p:spPr>
          <a:xfrm>
            <a:off x="401524" y="1610379"/>
            <a:ext cx="9278504" cy="381002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 lnSpcReduction="10000"/>
          </a:bodyPr>
          <a:lstStyle/>
          <a:p>
            <a:pPr marL="432000" marR="0" lvl="0" indent="-324000" algn="l" defTabSz="914400" rtl="0" eaLnBrk="1" fontAlgn="auto" latinLnBrk="0" hangingPunct="1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charset="2"/>
              <a:buChar char=""/>
              <a:tabLst/>
              <a:defRPr/>
            </a:pP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Arial"/>
                <a:ea typeface="DejaVu Sans"/>
                <a:cs typeface="DejaVu Sans"/>
              </a:rPr>
              <a:t>But </a:t>
            </a:r>
            <a:r>
              <a:rPr kumimoji="0" lang="en-US" sz="32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Arial"/>
                <a:ea typeface="DejaVu Sans"/>
                <a:cs typeface="DejaVu Sans"/>
              </a:rPr>
              <a:t>try</a:t>
            </a:r>
            <a:r>
              <a:rPr kumimoji="0" lang="en-US" sz="3200" b="0" i="0" u="none" strike="noStrike" kern="1200" cap="none" spc="-1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Arial"/>
                <a:ea typeface="DejaVu Sans"/>
                <a:cs typeface="DejaVu Sans"/>
              </a:rPr>
              <a:t> on its 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  <a:cs typeface="DejaVu Sans"/>
              </a:rPr>
              <a:t>own won’t do anything. We need to indicate how we want to handle errors that might occur. For this we need the </a:t>
            </a:r>
            <a:r>
              <a:rPr lang="en-US" sz="32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  <a:cs typeface="DejaVu Sans"/>
              </a:rPr>
              <a:t>except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  <a:cs typeface="DejaVu Sans"/>
              </a:rPr>
              <a:t> statement</a:t>
            </a: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Arial"/>
                <a:ea typeface="DejaVu Sans"/>
                <a:cs typeface="DejaVu Sans"/>
              </a:rPr>
              <a:t>:</a:t>
            </a:r>
          </a:p>
          <a:p>
            <a:pPr marL="108000" marR="0" lvl="0" indent="0" algn="l" defTabSz="914400" rtl="0" eaLnBrk="1" fontAlgn="auto" latinLnBrk="0" hangingPunct="1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try:</a:t>
            </a:r>
          </a:p>
          <a:p>
            <a:pPr marL="108000" marR="0" lvl="0" indent="0" algn="l" defTabSz="914400" rtl="0" eaLnBrk="1" fontAlgn="auto" latinLnBrk="0" hangingPunct="1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  #some potentially troublesome code</a:t>
            </a:r>
          </a:p>
          <a:p>
            <a:pPr marL="108000" marR="0" lvl="0" indent="0" algn="l" defTabSz="914400" rtl="0" eaLnBrk="1" fontAlgn="auto" latinLnBrk="0" hangingPunct="1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e</a:t>
            </a:r>
            <a:r>
              <a:rPr kumimoji="0" lang="en-US" sz="32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xcept</a:t>
            </a: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:</a:t>
            </a:r>
          </a:p>
          <a:p>
            <a:pPr marL="108000" marR="0" lvl="0" indent="0" algn="l" defTabSz="914400" rtl="0" eaLnBrk="1" fontAlgn="auto" latinLnBrk="0" hangingPunct="1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  #code to run if anything went wrong</a:t>
            </a:r>
          </a:p>
          <a:p>
            <a:pPr marL="432000" marR="0" lvl="0" indent="-324000" algn="l" defTabSz="914400" rtl="0" eaLnBrk="1" fontAlgn="auto" latinLnBrk="0" hangingPunct="1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charset="2"/>
              <a:buChar char=""/>
              <a:tabLst/>
              <a:defRPr/>
            </a:pPr>
            <a:endParaRPr kumimoji="0" lang="en-CA" sz="3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728808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235986" y="1442545"/>
            <a:ext cx="9617462" cy="40019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sz="2800" dirty="0"/>
              <a:t>The </a:t>
            </a:r>
            <a:r>
              <a:rPr lang="en-US" sz="2800" b="1" dirty="0"/>
              <a:t>except</a:t>
            </a:r>
            <a:r>
              <a:rPr lang="en-US" sz="2800" dirty="0"/>
              <a:t> statement on its own will react to any exception that occurs. Sometimes you will only want to handle certain exceptions.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You do this by adding the exception name after </a:t>
            </a:r>
            <a:r>
              <a:rPr lang="en-US" sz="2800" b="1" dirty="0"/>
              <a:t>except</a:t>
            </a:r>
            <a:r>
              <a:rPr lang="en-US" sz="2800" dirty="0"/>
              <a:t>:</a:t>
            </a:r>
          </a:p>
          <a:p>
            <a:pPr marL="108000" lvl="0" indent="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None/>
              <a:defRPr/>
            </a:pPr>
            <a:r>
              <a:rPr lang="en-US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try:</a:t>
            </a:r>
          </a:p>
          <a:p>
            <a:pPr marL="108000" lvl="0" indent="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None/>
              <a:defRPr/>
            </a:pPr>
            <a:r>
              <a:rPr lang="en-US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 #some potentially troublesome code</a:t>
            </a:r>
          </a:p>
          <a:p>
            <a:pPr marL="108000" lvl="0" indent="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None/>
              <a:defRPr/>
            </a:pPr>
            <a:r>
              <a:rPr lang="en-US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except &lt;</a:t>
            </a:r>
            <a:r>
              <a:rPr lang="en-US" sz="2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exceptionname</a:t>
            </a:r>
            <a:r>
              <a:rPr lang="en-US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&gt;:</a:t>
            </a:r>
          </a:p>
          <a:p>
            <a:pPr marL="108000" lvl="0" indent="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None/>
              <a:defRPr/>
            </a:pPr>
            <a:r>
              <a:rPr lang="en-US" sz="2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 #code to run if that particular thing went wrong</a:t>
            </a:r>
            <a:r>
              <a:rPr lang="en-CA" sz="2600" dirty="0"/>
              <a:t>.</a:t>
            </a:r>
            <a:endParaRPr lang="en-US" sz="2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 Exceptions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68058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157157" y="1479438"/>
            <a:ext cx="9704173" cy="4070024"/>
          </a:xfrm>
        </p:spPr>
        <p:txBody>
          <a:bodyPr>
            <a:normAutofit/>
          </a:bodyPr>
          <a:lstStyle/>
          <a:p>
            <a:r>
              <a:rPr lang="en-US" sz="2600" dirty="0"/>
              <a:t>If you want your </a:t>
            </a:r>
            <a:r>
              <a:rPr lang="en-US" sz="2600" b="1" dirty="0"/>
              <a:t>except</a:t>
            </a:r>
            <a:r>
              <a:rPr lang="en-US" sz="2600" dirty="0"/>
              <a:t> block to deal with several possible exceptions, you can provide a comma separated list of them surrounded by parenthesis:</a:t>
            </a:r>
          </a:p>
          <a:p>
            <a:pPr marL="108000" lvl="0" indent="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None/>
              <a:defRPr/>
            </a:pP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except (</a:t>
            </a:r>
            <a:r>
              <a:rPr lang="en-US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exceptionname,otherexception,anotherexception</a:t>
            </a: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108000" lvl="0" indent="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None/>
              <a:defRPr/>
            </a:pPr>
            <a:r>
              <a:rPr lang="en-US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 #code to run if one of those things went wrong</a:t>
            </a:r>
          </a:p>
          <a:p>
            <a:endParaRPr lang="en-US" sz="2600" dirty="0"/>
          </a:p>
          <a:p>
            <a:r>
              <a:rPr lang="en-US" sz="2600" dirty="0"/>
              <a:t>Though, in this case it would deal with all three (or however many) exceptions the same way.</a:t>
            </a:r>
            <a:endParaRPr lang="en-CA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Specific Exceptions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49259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299048" y="1353314"/>
            <a:ext cx="9276952" cy="4014846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4700" dirty="0"/>
              <a:t>If you want to handle different exceptions differently, you just need multiple except statements.</a:t>
            </a:r>
          </a:p>
          <a:p>
            <a:pPr lvl="1">
              <a:lnSpc>
                <a:spcPct val="120000"/>
              </a:lnSpc>
            </a:pPr>
            <a:r>
              <a:rPr lang="en-US" sz="4700" dirty="0"/>
              <a:t>Very similar to the way an </a:t>
            </a:r>
            <a:r>
              <a:rPr lang="en-US" sz="4700" b="1" dirty="0"/>
              <a:t>if</a:t>
            </a:r>
            <a:r>
              <a:rPr lang="en-US" sz="4700" dirty="0"/>
              <a:t> statement can have multiple </a:t>
            </a:r>
            <a:r>
              <a:rPr lang="en-US" sz="4700" b="1" dirty="0" err="1"/>
              <a:t>elif</a:t>
            </a:r>
            <a:r>
              <a:rPr lang="en-US" sz="4700" dirty="0" err="1"/>
              <a:t>s</a:t>
            </a:r>
            <a:endParaRPr lang="en-US" sz="4700" dirty="0"/>
          </a:p>
          <a:p>
            <a:pPr marL="108000" lvl="0" indent="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None/>
              <a:defRPr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try:</a:t>
            </a:r>
          </a:p>
          <a:p>
            <a:pPr marL="108000" lvl="0" indent="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None/>
              <a:defRPr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 #some potentially troublesome code</a:t>
            </a:r>
          </a:p>
          <a:p>
            <a:pPr marL="108000" lvl="0" indent="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None/>
              <a:defRPr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except &lt;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exceptionname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&gt;:</a:t>
            </a:r>
          </a:p>
          <a:p>
            <a:pPr marL="108000" lvl="0" indent="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None/>
              <a:defRPr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 #code to run if that particular thing went wrong</a:t>
            </a:r>
            <a:endParaRPr lang="en-CA" dirty="0"/>
          </a:p>
          <a:p>
            <a:pPr marL="108000" lvl="0" indent="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None/>
              <a:defRPr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except &lt;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differentexception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&gt;:</a:t>
            </a:r>
          </a:p>
          <a:p>
            <a:pPr marL="108000" lvl="0" indent="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None/>
              <a:defRPr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cs typeface="Courier New" panose="02070309020205020404" pitchFamily="49" charset="0"/>
              </a:rPr>
              <a:t>  #code to run for this particular exception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Exceptions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19521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393641" y="1479437"/>
            <a:ext cx="9459807" cy="403849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600" dirty="0"/>
              <a:t>There are a number of different exceptions you can encounter (see reference at end of slides) including:</a:t>
            </a:r>
          </a:p>
          <a:p>
            <a:pPr marL="4572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500" b="1" dirty="0" err="1"/>
              <a:t>IndexError</a:t>
            </a:r>
            <a:r>
              <a:rPr lang="en-US" sz="2500" dirty="0"/>
              <a:t> – when giving an index outside the bounds of a list.</a:t>
            </a:r>
          </a:p>
          <a:p>
            <a:pPr marL="4572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500" b="1" dirty="0" err="1"/>
              <a:t>NameError</a:t>
            </a:r>
            <a:r>
              <a:rPr lang="en-US" sz="2500" dirty="0"/>
              <a:t> – when trying to use a variable that you didn’t create yet.</a:t>
            </a:r>
          </a:p>
          <a:p>
            <a:pPr marL="4572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500" b="1" dirty="0" err="1"/>
              <a:t>TypeError</a:t>
            </a:r>
            <a:r>
              <a:rPr lang="en-US" sz="2500" dirty="0"/>
              <a:t> – when trying to use the wrong type of variable.</a:t>
            </a:r>
          </a:p>
          <a:p>
            <a:pPr marL="4572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500" b="1" dirty="0" err="1"/>
              <a:t>ZeroDivisionError</a:t>
            </a:r>
            <a:r>
              <a:rPr lang="en-US" sz="2500" dirty="0"/>
              <a:t> – when trying to divide by 0.</a:t>
            </a:r>
          </a:p>
          <a:p>
            <a:pPr>
              <a:lnSpc>
                <a:spcPct val="150000"/>
              </a:lnSpc>
            </a:pPr>
            <a:r>
              <a:rPr lang="en-US" sz="2600" dirty="0"/>
              <a:t>We can add some more to the list we know about when we start working with files.</a:t>
            </a:r>
          </a:p>
          <a:p>
            <a:pPr lvl="1">
              <a:lnSpc>
                <a:spcPct val="150000"/>
              </a:lnSpc>
            </a:pP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Names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50257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00" y="250143"/>
            <a:ext cx="9072000" cy="946440"/>
          </a:xfrm>
        </p:spPr>
        <p:txBody>
          <a:bodyPr/>
          <a:lstStyle/>
          <a:p>
            <a:r>
              <a:rPr lang="en-US" dirty="0"/>
              <a:t>Else</a:t>
            </a:r>
            <a:endParaRPr lang="en-CA" dirty="0"/>
          </a:p>
        </p:txBody>
      </p:sp>
      <p:sp>
        <p:nvSpPr>
          <p:cNvPr id="83" name="TextShape 2"/>
          <p:cNvSpPr txBox="1"/>
          <p:nvPr/>
        </p:nvSpPr>
        <p:spPr>
          <a:xfrm>
            <a:off x="362110" y="1476373"/>
            <a:ext cx="9341565" cy="404155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77500" lnSpcReduction="20000"/>
          </a:bodyPr>
          <a:lstStyle/>
          <a:p>
            <a:pPr marL="432000" marR="0" lvl="0" indent="-324000" algn="l" defTabSz="914400" rtl="0" eaLnBrk="1" fontAlgn="auto" latinLnBrk="0" hangingPunct="1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charset="2"/>
              <a:buChar char=""/>
              <a:tabLst/>
              <a:defRPr/>
            </a:pP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Arial"/>
                <a:ea typeface="DejaVu Sans"/>
                <a:cs typeface="DejaVu Sans"/>
              </a:rPr>
              <a:t>You</a:t>
            </a:r>
            <a:r>
              <a:rPr kumimoji="0" lang="en-US" sz="3200" b="0" i="0" u="none" strike="noStrike" kern="1200" cap="none" spc="-1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Arial"/>
                <a:ea typeface="DejaVu Sans"/>
                <a:cs typeface="DejaVu Sans"/>
              </a:rPr>
              <a:t> can also use an </a:t>
            </a:r>
            <a:r>
              <a:rPr kumimoji="0" lang="en-US" sz="3200" b="1" i="0" u="none" strike="noStrike" kern="1200" cap="none" spc="-1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Arial"/>
                <a:ea typeface="DejaVu Sans"/>
                <a:cs typeface="DejaVu Sans"/>
              </a:rPr>
              <a:t>else</a:t>
            </a:r>
            <a:r>
              <a:rPr kumimoji="0" lang="en-US" sz="3200" b="0" i="0" u="none" strike="noStrike" kern="1200" cap="none" spc="-1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Arial"/>
                <a:ea typeface="DejaVu Sans"/>
                <a:cs typeface="DejaVu Sans"/>
              </a:rPr>
              <a:t> in a </a:t>
            </a:r>
            <a:r>
              <a:rPr kumimoji="0" lang="en-US" sz="3200" b="1" i="0" u="none" strike="noStrike" kern="1200" cap="none" spc="-1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Arial"/>
                <a:ea typeface="DejaVu Sans"/>
                <a:cs typeface="DejaVu Sans"/>
              </a:rPr>
              <a:t>try</a:t>
            </a:r>
            <a:r>
              <a:rPr kumimoji="0" lang="en-US" sz="3200" b="0" i="0" u="none" strike="noStrike" kern="1200" cap="none" spc="-1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Arial"/>
                <a:ea typeface="DejaVu Sans"/>
                <a:cs typeface="DejaVu Sans"/>
              </a:rPr>
              <a:t> statement, to set up code to run only if nothing went wrong</a:t>
            </a: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Arial"/>
                <a:ea typeface="DejaVu Sans"/>
                <a:cs typeface="DejaVu Sans"/>
              </a:rPr>
              <a:t>:</a:t>
            </a:r>
          </a:p>
          <a:p>
            <a:pPr marL="108000" marR="0" lvl="0" indent="0" algn="l" defTabSz="914400" rtl="0" eaLnBrk="1" fontAlgn="auto" latinLnBrk="0" hangingPunct="1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try:</a:t>
            </a:r>
          </a:p>
          <a:p>
            <a:pPr marL="108000" marR="0" lvl="0" indent="0" algn="l" defTabSz="914400" rtl="0" eaLnBrk="1" fontAlgn="auto" latinLnBrk="0" hangingPunct="1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  #some potentially troublesome code</a:t>
            </a:r>
          </a:p>
          <a:p>
            <a:pPr marL="108000" marR="0" lvl="0" indent="0" algn="l" defTabSz="914400" rtl="0" eaLnBrk="1" fontAlgn="auto" latinLnBrk="0" hangingPunct="1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e</a:t>
            </a:r>
            <a:r>
              <a:rPr kumimoji="0" lang="en-US" sz="32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xcept</a:t>
            </a: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:</a:t>
            </a:r>
          </a:p>
          <a:p>
            <a:pPr marL="108000" marR="0" lvl="0" indent="0" algn="l" defTabSz="914400" rtl="0" eaLnBrk="1" fontAlgn="auto" latinLnBrk="0" hangingPunct="1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  #code to run if 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any</a:t>
            </a: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thing went wrong</a:t>
            </a:r>
          </a:p>
          <a:p>
            <a:pPr marL="108000" marR="0" lvl="0" indent="0" algn="l" defTabSz="914400" rtl="0" eaLnBrk="1" fontAlgn="auto" latinLnBrk="0" hangingPunct="1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else:</a:t>
            </a:r>
          </a:p>
          <a:p>
            <a:pPr marL="108000" marR="0" lvl="0" indent="0" algn="l" defTabSz="914400" rtl="0" eaLnBrk="1" fontAlgn="auto" latinLnBrk="0" hangingPunct="1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  #Code</a:t>
            </a:r>
            <a:r>
              <a:rPr kumimoji="0" lang="en-US" sz="3200" b="0" i="0" u="none" strike="noStrike" kern="1200" cap="none" spc="-1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 to run only if nothing went wrong</a:t>
            </a:r>
            <a:endParaRPr kumimoji="0" lang="en-US" sz="3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urier New" panose="02070309020205020404" pitchFamily="49" charset="0"/>
              <a:ea typeface="DejaVu Sans"/>
              <a:cs typeface="Courier New" panose="02070309020205020404" pitchFamily="49" charset="0"/>
            </a:endParaRPr>
          </a:p>
          <a:p>
            <a:pPr marL="432000" marR="0" lvl="0" indent="-324000" algn="l" defTabSz="914400" rtl="0" eaLnBrk="1" fontAlgn="auto" latinLnBrk="0" hangingPunct="1">
              <a:lnSpc>
                <a:spcPct val="100000"/>
              </a:lnSpc>
              <a:spcBef>
                <a:spcPts val="1417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charset="2"/>
              <a:buChar char=""/>
              <a:tabLst/>
              <a:defRPr/>
            </a:pPr>
            <a:r>
              <a:rPr kumimoji="0" lang="en-US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Arial"/>
                <a:ea typeface="DejaVu Sans"/>
                <a:cs typeface="DejaVu Sans"/>
              </a:rPr>
              <a:t>You don’t </a:t>
            </a:r>
            <a:r>
              <a:rPr kumimoji="0" lang="en-US" sz="32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Arial"/>
                <a:ea typeface="DejaVu Sans"/>
                <a:cs typeface="DejaVu Sans"/>
              </a:rPr>
              <a:t>need</a:t>
            </a:r>
            <a:r>
              <a:rPr kumimoji="0" lang="en-US" sz="3200" b="0" i="0" u="none" strike="noStrike" kern="1200" cap="none" spc="-1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Arial"/>
                <a:ea typeface="DejaVu Sans"/>
                <a:cs typeface="DejaVu Sans"/>
              </a:rPr>
              <a:t> to have an </a:t>
            </a:r>
            <a:r>
              <a:rPr kumimoji="0" lang="en-US" sz="3200" b="1" i="0" u="none" strike="noStrike" kern="1200" cap="none" spc="-1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Arial"/>
                <a:ea typeface="DejaVu Sans"/>
                <a:cs typeface="DejaVu Sans"/>
              </a:rPr>
              <a:t>else</a:t>
            </a:r>
            <a:r>
              <a:rPr kumimoji="0" lang="en-US" sz="3200" b="0" i="0" u="none" strike="noStrike" kern="1200" cap="none" spc="-1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Arial"/>
                <a:ea typeface="DejaVu Sans"/>
                <a:cs typeface="DejaVu Sans"/>
              </a:rPr>
              <a:t>, but it can be useful.</a:t>
            </a:r>
            <a:endParaRPr kumimoji="0" lang="en-CA" sz="3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580875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</TotalTime>
  <Words>650</Words>
  <Application>Microsoft Office PowerPoint</Application>
  <PresentationFormat>Custom</PresentationFormat>
  <Paragraphs>72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Symbol</vt:lpstr>
      <vt:lpstr>Wingdings</vt:lpstr>
      <vt:lpstr>Office Theme</vt:lpstr>
      <vt:lpstr>Office Theme</vt:lpstr>
      <vt:lpstr>OPS245</vt:lpstr>
      <vt:lpstr>Outline</vt:lpstr>
      <vt:lpstr>Try</vt:lpstr>
      <vt:lpstr>Except</vt:lpstr>
      <vt:lpstr>Specific Exceptions</vt:lpstr>
      <vt:lpstr>Multiple Specific Exceptions</vt:lpstr>
      <vt:lpstr>Different Exceptions</vt:lpstr>
      <vt:lpstr>Exception Names</vt:lpstr>
      <vt:lpstr>Else</vt:lpstr>
      <vt:lpstr>Finally</vt:lpstr>
      <vt:lpstr>Summary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Blue</dc:title>
  <dc:subject/>
  <dc:creator>Peter Callaghan</dc:creator>
  <dc:description/>
  <cp:lastModifiedBy>Peter Callaghan</cp:lastModifiedBy>
  <cp:revision>28</cp:revision>
  <dcterms:created xsi:type="dcterms:W3CDTF">2021-01-07T21:48:46Z</dcterms:created>
  <dcterms:modified xsi:type="dcterms:W3CDTF">2022-01-28T20:20:33Z</dcterms:modified>
  <dc:language>en-CA</dc:language>
</cp:coreProperties>
</file>